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350" r:id="rId3"/>
    <p:sldId id="278" r:id="rId4"/>
    <p:sldId id="349" r:id="rId5"/>
    <p:sldId id="351" r:id="rId6"/>
    <p:sldId id="352" r:id="rId7"/>
    <p:sldId id="353" r:id="rId8"/>
    <p:sldId id="354" r:id="rId9"/>
    <p:sldId id="355" r:id="rId10"/>
    <p:sldId id="356" r:id="rId11"/>
    <p:sldId id="358" r:id="rId12"/>
    <p:sldId id="357" r:id="rId13"/>
    <p:sldId id="360" r:id="rId14"/>
    <p:sldId id="359" r:id="rId15"/>
    <p:sldId id="361" r:id="rId16"/>
    <p:sldId id="362" r:id="rId17"/>
    <p:sldId id="3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10/4/22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10/4/22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32" y="0"/>
            <a:ext cx="1225026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629955" cy="1647824"/>
          </a:xfrm>
          <a:solidFill>
            <a:srgbClr val="002060">
              <a:alpha val="90000"/>
            </a:srgb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Andronicus </a:t>
            </a:r>
            <a:r>
              <a:rPr lang="en-US" sz="6000" dirty="0" err="1">
                <a:solidFill>
                  <a:srgbClr val="FFFF00"/>
                </a:solidFill>
              </a:rPr>
              <a:t>Comnenus</a:t>
            </a:r>
            <a:r>
              <a:rPr lang="en-US" sz="6000" dirty="0">
                <a:solidFill>
                  <a:srgbClr val="FFFF00"/>
                </a:solidFill>
              </a:rPr>
              <a:t>:</a:t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n-US" sz="6000" dirty="0">
                <a:solidFill>
                  <a:srgbClr val="FFFF00"/>
                </a:solidFill>
              </a:rPr>
              <a:t>The Byzantine Trump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74920"/>
            <a:ext cx="8658225" cy="483080"/>
          </a:xfrm>
          <a:solidFill>
            <a:srgbClr val="002060">
              <a:alpha val="90000"/>
            </a:srgbClr>
          </a:solidFill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Sean Gabb, Friday the 15</a:t>
            </a:r>
            <a:r>
              <a:rPr lang="en-GB" sz="2800" b="1" baseline="30000" dirty="0">
                <a:solidFill>
                  <a:srgbClr val="FFFF00"/>
                </a:solidFill>
              </a:rPr>
              <a:t>th</a:t>
            </a:r>
            <a:r>
              <a:rPr lang="en-GB" sz="2800" b="1" dirty="0">
                <a:solidFill>
                  <a:srgbClr val="FFFF00"/>
                </a:solidFill>
              </a:rPr>
              <a:t> September 2022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483" y="767750"/>
            <a:ext cx="112916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1081 – Alexius </a:t>
            </a:r>
            <a:r>
              <a:rPr lang="en-GB" dirty="0" err="1"/>
              <a:t>Comnenus</a:t>
            </a:r>
            <a:r>
              <a:rPr lang="en-GB" dirty="0"/>
              <a:t>, aged 24, deposes Nicephorus III: Empire in state of collapse: debased coinage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Alexius establishes order in Constantinople and what is left of Empire – restores coinage – but constrained by powerful nobility and bureaucracy: Empire can only be saved in manner that does not endanger these very powerful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1082 – Alexius takes field against Norman invasion of Greece: uses alliance with Venice to bring about total defeat of Normans: also bribes Norman enemies in Italy: end of Norman threat after 1085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1095 – Turks still occupying Anatolian core territories: Alexius decides to recruit </a:t>
            </a:r>
            <a:br>
              <a:rPr lang="en-GB" dirty="0"/>
            </a:br>
            <a:r>
              <a:rPr lang="en-GB" dirty="0"/>
              <a:t>Western mercenaries to assist in reconquest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Standard Imperial view of West – troublesome but often useful barbarians: obvious</a:t>
            </a:r>
            <a:br>
              <a:rPr lang="en-GB" dirty="0"/>
            </a:br>
            <a:r>
              <a:rPr lang="en-GB" dirty="0"/>
              <a:t>step to play on common Christian faith to build temporary alliance against Turks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Formal letters of request sent to Pope Urban II and Count Robert of Flanders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Idea was to raise mercenary army under Imperial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the Empire has lost track of developments in the West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484" y="0"/>
            <a:ext cx="8895156" cy="66071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The </a:t>
            </a:r>
            <a:r>
              <a:rPr lang="en-GB" b="1" dirty="0" err="1">
                <a:solidFill>
                  <a:schemeClr val="tx1"/>
                </a:solidFill>
              </a:rPr>
              <a:t>Comnenian</a:t>
            </a:r>
            <a:r>
              <a:rPr lang="en-GB" b="1" dirty="0">
                <a:solidFill>
                  <a:schemeClr val="tx1"/>
                </a:solidFill>
              </a:rPr>
              <a:t> Restoration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0225" y="6443932"/>
            <a:ext cx="2700213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Alexius </a:t>
            </a:r>
            <a:r>
              <a:rPr lang="en-GB" sz="1400" dirty="0" err="1"/>
              <a:t>Comnenus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2473558"/>
            <a:ext cx="27717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29" y="4364966"/>
            <a:ext cx="4451231" cy="2503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18" y="0"/>
            <a:ext cx="4761782" cy="3571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19"/>
            <a:ext cx="7437136" cy="62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85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82" y="0"/>
            <a:ext cx="449811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9971" y="158701"/>
            <a:ext cx="2543912" cy="73866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Baldwin of Boulogne entering Edessa in 1098 (Joseph-Nicolas Robert-Fleury 1840)</a:t>
            </a:r>
          </a:p>
        </p:txBody>
      </p:sp>
    </p:spTree>
    <p:extLst>
      <p:ext uri="{BB962C8B-B14F-4D97-AF65-F5344CB8AC3E}">
        <p14:creationId xmlns:p14="http://schemas.microsoft.com/office/powerpoint/2010/main" val="12211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919"/>
            <a:ext cx="12192000" cy="5598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500" y="260587"/>
            <a:ext cx="36195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dirty="0"/>
              <a:t>The Byzantine Empire, c.1180 AD</a:t>
            </a:r>
          </a:p>
        </p:txBody>
      </p:sp>
    </p:spTree>
    <p:extLst>
      <p:ext uri="{BB962C8B-B14F-4D97-AF65-F5344CB8AC3E}">
        <p14:creationId xmlns:p14="http://schemas.microsoft.com/office/powerpoint/2010/main" val="20774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484" y="749328"/>
            <a:ext cx="11610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Breakdown sudden – 1176, Turks win battle of </a:t>
            </a:r>
            <a:r>
              <a:rPr lang="en-GB" dirty="0" err="1"/>
              <a:t>Myriocephalum</a:t>
            </a:r>
            <a:r>
              <a:rPr lang="en-GB" dirty="0"/>
              <a:t>: growing military collapse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1182 – Andronicus, a grandson of Manuel I, makes himself Emperor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 diagnosis of the Empire’s ills is that Italian traders have been given too many fiscal privileges and the landed nobility has engrossed too much land from the peasantry; and the administration has generally been captured by parasitic interest groups that have no regard for the Empire’s viability in the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Because of this, the tax base is shrinking: taxes are too high: pressures are </a:t>
            </a:r>
            <a:br>
              <a:rPr lang="en-GB" dirty="0"/>
            </a:br>
            <a:r>
              <a:rPr lang="en-GB" dirty="0"/>
              <a:t>mounting on every border: the Empire is living on borrowed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Andronicus response – a </a:t>
            </a:r>
            <a:r>
              <a:rPr lang="en-GB" b="1" dirty="0"/>
              <a:t>With-a-Bound-He-was-Free</a:t>
            </a:r>
            <a:r>
              <a:rPr lang="en-GB" dirty="0"/>
              <a:t>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Mass-executions of the nobility and upper administration – followed by laws </a:t>
            </a:r>
            <a:br>
              <a:rPr lang="en-GB" dirty="0"/>
            </a:br>
            <a:r>
              <a:rPr lang="en-GB" dirty="0"/>
              <a:t>against corruption and sale of offices: Executions even within Imperial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Massacre of Italian mercantile community in Constantinople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Andronicus breaks with all the now-ancient conventions against killing </a:t>
            </a:r>
            <a:br>
              <a:rPr lang="en-GB" dirty="0"/>
            </a:br>
            <a:r>
              <a:rPr lang="en-GB" dirty="0"/>
              <a:t>political opponents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484" y="0"/>
            <a:ext cx="8895156" cy="66071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Andronicus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2809875"/>
            <a:ext cx="31432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484" y="749328"/>
            <a:ext cx="11610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September 1185 – coup against Andronicus: tortured horribly to death over </a:t>
            </a:r>
            <a:br>
              <a:rPr lang="en-GB" dirty="0"/>
            </a:br>
            <a:r>
              <a:rPr lang="en-GB" dirty="0"/>
              <a:t>three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 laws repealed or ignored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Followed by Isaac II (1185-1204) – weak and largely in the pocket of the </a:t>
            </a:r>
            <a:br>
              <a:rPr lang="en-GB" dirty="0"/>
            </a:br>
            <a:r>
              <a:rPr lang="en-GB" dirty="0"/>
              <a:t>restored Italian merchants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Imperial borders crumble – all gains of previous century lost, and even</a:t>
            </a:r>
            <a:br>
              <a:rPr lang="en-GB" dirty="0"/>
            </a:br>
            <a:r>
              <a:rPr lang="en-GB" dirty="0"/>
              <a:t>Greece now a prey to Norman incursions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August 1203 – pro-Crusader Alexius Angelus crowned co-Emperor with Isaac: rioting breaks out in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January 1204 – Isaac dies: another burst of rioting: Alexius deposed by Chamberlain Alexius </a:t>
            </a:r>
            <a:r>
              <a:rPr lang="en-GB" dirty="0" err="1"/>
              <a:t>Ducas</a:t>
            </a:r>
            <a:r>
              <a:rPr lang="en-GB" dirty="0"/>
              <a:t> – crowned as Alexius V: has Alexius Angelus strangled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Venetians ferrying Fourth Crusade to Egypt – diverted to Constantinople to avenge their dead ally and secure repayment of loans to him: Enrico </a:t>
            </a:r>
            <a:r>
              <a:rPr lang="en-GB" dirty="0" err="1"/>
              <a:t>Dandolo</a:t>
            </a:r>
            <a:r>
              <a:rPr lang="en-GB" dirty="0"/>
              <a:t>, Doge of Venice, takes personal charge of diverted Crusade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Venetians arrange for siege of City – ambition to take over tottering Empire for themselves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484" y="0"/>
            <a:ext cx="8895156" cy="66071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The Die is Cast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5" y="0"/>
            <a:ext cx="35718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1394"/>
            <a:ext cx="7310128" cy="68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672"/>
            <a:ext cx="11042319" cy="6850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025" y="6550223"/>
            <a:ext cx="9924335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Cover image: Humiliation </a:t>
            </a:r>
            <a:r>
              <a:rPr lang="en-GB" sz="1400" dirty="0" err="1"/>
              <a:t>d'Andronikos</a:t>
            </a:r>
            <a:r>
              <a:rPr lang="en-GB" sz="1400" dirty="0"/>
              <a:t>, </a:t>
            </a:r>
            <a:r>
              <a:rPr lang="fr-FR" sz="1400" dirty="0"/>
              <a:t>Sébastien </a:t>
            </a:r>
            <a:r>
              <a:rPr lang="fr-FR" sz="1400" dirty="0" err="1"/>
              <a:t>Mamerot</a:t>
            </a:r>
            <a:r>
              <a:rPr lang="fr-FR" sz="1400" dirty="0"/>
              <a:t> and Jean Colombe, </a:t>
            </a:r>
            <a:r>
              <a:rPr lang="fr-FR" sz="1400" i="1" dirty="0"/>
              <a:t>Les passages d‘Outremer, </a:t>
            </a:r>
            <a:r>
              <a:rPr lang="fr-FR" sz="1400" dirty="0"/>
              <a:t>15th </a:t>
            </a:r>
            <a:r>
              <a:rPr lang="fr-FR" sz="1400" dirty="0" err="1"/>
              <a:t>century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7622845" y="7672"/>
            <a:ext cx="4000499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dirty="0"/>
              <a:t>The Eastern Roman Empire, 565 AD</a:t>
            </a:r>
          </a:p>
        </p:txBody>
      </p:sp>
    </p:spTree>
    <p:extLst>
      <p:ext uri="{BB962C8B-B14F-4D97-AF65-F5344CB8AC3E}">
        <p14:creationId xmlns:p14="http://schemas.microsoft.com/office/powerpoint/2010/main" val="26003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2" y="434330"/>
            <a:ext cx="12236252" cy="56184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30365" y="434330"/>
            <a:ext cx="356163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dirty="0"/>
              <a:t>The Byzantine Empire, c.717 AD</a:t>
            </a:r>
          </a:p>
        </p:txBody>
      </p:sp>
    </p:spTree>
    <p:extLst>
      <p:ext uri="{BB962C8B-B14F-4D97-AF65-F5344CB8AC3E}">
        <p14:creationId xmlns:p14="http://schemas.microsoft.com/office/powerpoint/2010/main" val="26379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4" y="0"/>
            <a:ext cx="8462229" cy="6607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Byzantine Recovery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485" y="786711"/>
            <a:ext cx="72387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565-717 – Eastern Roman Empire under immense external pressure: Islam, barbarians: answer, a policy of internal reform/revolution: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Made unofficial distinction between “core territories” – Constantinople, territory of modern Turkey, Africa, Mediterranean islands v dispensable peripheries – Egypt, Syria, Mainland Greece, Italy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Stabilised silver coinage for first time since c.200 – more important for common people than gold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Ended state-subsidised distributions of food in cities, plus lavish bathing complexes and general amenities of ancient urban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Ended use of Latin as official language – Greek from now on: no longer “</a:t>
            </a:r>
            <a:r>
              <a:rPr lang="en-GB" i="1" dirty="0"/>
              <a:t>Augustus et Imperator</a:t>
            </a:r>
            <a:r>
              <a:rPr lang="en-GB" dirty="0"/>
              <a:t>” </a:t>
            </a:r>
            <a:r>
              <a:rPr lang="en-GB" i="1" dirty="0" err="1"/>
              <a:t>etc</a:t>
            </a:r>
            <a:r>
              <a:rPr lang="en-GB" dirty="0"/>
              <a:t>, but “</a:t>
            </a:r>
            <a:r>
              <a:rPr lang="el-GR" dirty="0"/>
              <a:t>πιστός ἐν Χριστῷ βασιλεύς</a:t>
            </a:r>
            <a:r>
              <a:rPr lang="en-GB" dirty="0"/>
              <a:t>” (King, faithful in Christ)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Began break-up of vast aristocratic land-holdings that kept perhaps majority of peasants as indentured tenants – replaced with inalienable grants of land in exchange for local military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Sought settlement of </a:t>
            </a:r>
            <a:r>
              <a:rPr lang="en-GB" dirty="0" err="1"/>
              <a:t>Monophysite</a:t>
            </a:r>
            <a:r>
              <a:rPr lang="en-GB" dirty="0"/>
              <a:t> controversy within core territories, paying no special attention to wishes of Pope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724" y="1401073"/>
            <a:ext cx="4124039" cy="4133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41266" y="5779979"/>
            <a:ext cx="2686954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GB" dirty="0"/>
              <a:t>Heraclius I, 610-641 AD </a:t>
            </a:r>
          </a:p>
        </p:txBody>
      </p:sp>
    </p:spTree>
    <p:extLst>
      <p:ext uri="{BB962C8B-B14F-4D97-AF65-F5344CB8AC3E}">
        <p14:creationId xmlns:p14="http://schemas.microsoft.com/office/powerpoint/2010/main" val="597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72501" y="0"/>
            <a:ext cx="36195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dirty="0"/>
              <a:t>The Byzantine Empire, c.1025 AD</a:t>
            </a:r>
          </a:p>
        </p:txBody>
      </p:sp>
    </p:spTree>
    <p:extLst>
      <p:ext uri="{BB962C8B-B14F-4D97-AF65-F5344CB8AC3E}">
        <p14:creationId xmlns:p14="http://schemas.microsoft.com/office/powerpoint/2010/main" val="41904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484" y="767750"/>
            <a:ext cx="84277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Basil II (976-1025) – The greatest of all the military Emperors during the long recovery since 717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Empire has doubled in size since the low point of the 8</a:t>
            </a:r>
            <a:r>
              <a:rPr lang="en-GB" baseline="30000" dirty="0"/>
              <a:t>th</a:t>
            </a:r>
            <a:r>
              <a:rPr lang="en-GB" dirty="0"/>
              <a:t> century: probably also in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Filled again with large and wealthy cities – Constantinople, Thessalonica, Thebes, Corinth, Antioch, </a:t>
            </a:r>
            <a:r>
              <a:rPr lang="en-GB" i="1" dirty="0" err="1"/>
              <a:t>etc</a:t>
            </a:r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hive of agriculture and commerce: an overflowing treasury: lowered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Age of artistic and literary greatness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Orthodox Christian nation state at peace with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Arabs humbled: the Bulgarians conquered: the Holy Roman Empire no longer a threat in Italy: head of an Orthodox confederacy reaching to the Arctic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borders secure – Empire surrounded by allies or satellites, or protected by geography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5967" y="6426679"/>
            <a:ext cx="295603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Basil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67" y="-1388"/>
            <a:ext cx="2956032" cy="634904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484" y="0"/>
            <a:ext cx="8895156" cy="66071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1025: Secure at Last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484" y="767750"/>
            <a:ext cx="86347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Because no longer needed, successors of Basil neglect army and navy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Peasant militias allowed to commute military obligations with cash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Rise of new nobility since 9</a:t>
            </a:r>
            <a:r>
              <a:rPr lang="en-GB" baseline="30000" dirty="0"/>
              <a:t>th</a:t>
            </a:r>
            <a:r>
              <a:rPr lang="en-GB" dirty="0"/>
              <a:t> century – emergence of family surnames: </a:t>
            </a:r>
            <a:r>
              <a:rPr lang="en-GB" dirty="0" err="1"/>
              <a:t>Phocas</a:t>
            </a:r>
            <a:r>
              <a:rPr lang="en-GB" dirty="0"/>
              <a:t>, </a:t>
            </a:r>
            <a:r>
              <a:rPr lang="en-GB" dirty="0" err="1"/>
              <a:t>Gavalus</a:t>
            </a:r>
            <a:r>
              <a:rPr lang="en-GB" dirty="0"/>
              <a:t>, </a:t>
            </a:r>
            <a:r>
              <a:rPr lang="en-GB" dirty="0" err="1"/>
              <a:t>Callerges</a:t>
            </a:r>
            <a:r>
              <a:rPr lang="en-GB" dirty="0"/>
              <a:t>, </a:t>
            </a:r>
            <a:r>
              <a:rPr lang="en-GB" dirty="0" err="1"/>
              <a:t>Comnenus</a:t>
            </a:r>
            <a:r>
              <a:rPr lang="en-GB" dirty="0"/>
              <a:t>, </a:t>
            </a:r>
            <a:r>
              <a:rPr lang="en-GB" dirty="0" err="1"/>
              <a:t>Ducas</a:t>
            </a:r>
            <a:r>
              <a:rPr lang="en-GB" dirty="0"/>
              <a:t>, </a:t>
            </a:r>
            <a:r>
              <a:rPr lang="en-GB" dirty="0" err="1"/>
              <a:t>Argyropoulos</a:t>
            </a:r>
            <a:r>
              <a:rPr lang="en-GB" dirty="0"/>
              <a:t>, </a:t>
            </a:r>
            <a:r>
              <a:rPr lang="en-GB" i="1" dirty="0" err="1"/>
              <a:t>etc</a:t>
            </a:r>
            <a:r>
              <a:rPr lang="en-GB" i="1" dirty="0"/>
              <a:t> </a:t>
            </a:r>
            <a:r>
              <a:rPr lang="en-GB" dirty="0"/>
              <a:t>– contrast with weak sense of genealogy in long Middle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Landed nobility largely indispensable for cultural renaissance – but hungry for land and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Basil II and earlier Emperors ensure strict protection of peasant military tenures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Basil leaves no son – nobility and bureaucracy cooperate to ensure half century of Imperial non-entities while they dominate prosperous and largely disarmed Empire: large armed forces seen as challenge to their own enrichment and security: reliance on mercenaries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General view of history as at an end – future will be an extended present of automatic Imperial hegemony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484" y="0"/>
            <a:ext cx="8895156" cy="66071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Internal Decay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95" y="767750"/>
            <a:ext cx="3031025" cy="58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483" y="767750"/>
            <a:ext cx="112916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Emerge into history in the 6</a:t>
            </a:r>
            <a:r>
              <a:rPr lang="en-GB" baseline="30000" dirty="0"/>
              <a:t>th</a:t>
            </a:r>
            <a:r>
              <a:rPr lang="en-GB" dirty="0"/>
              <a:t> century – used as mercenaries by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c.950 – Gradually convert to Islam: rise to positions of military importance in increasingly decadent Abbasid Caliphate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Seljuq and his descendants rapidly take over the core territories of the Abbasid Caliphate – 1055, grandson </a:t>
            </a:r>
            <a:br>
              <a:rPr lang="en-GB" dirty="0"/>
            </a:br>
            <a:r>
              <a:rPr lang="en-GB" dirty="0" err="1"/>
              <a:t>Tughril</a:t>
            </a:r>
            <a:r>
              <a:rPr lang="en-GB" dirty="0"/>
              <a:t> captures Baghdad, establishing a new and expansionist power in the Islamic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1071 – Alp </a:t>
            </a:r>
            <a:r>
              <a:rPr lang="en-GB" dirty="0" err="1"/>
              <a:t>Arslan</a:t>
            </a:r>
            <a:r>
              <a:rPr lang="en-GB" dirty="0"/>
              <a:t> invaded the Empire: a half century of peace and military </a:t>
            </a:r>
            <a:br>
              <a:rPr lang="en-GB" dirty="0"/>
            </a:br>
            <a:r>
              <a:rPr lang="en-GB" dirty="0"/>
              <a:t>decay results in catastrophic defeat at </a:t>
            </a:r>
            <a:r>
              <a:rPr lang="en-GB" dirty="0" err="1"/>
              <a:t>Manzikert</a:t>
            </a:r>
            <a:r>
              <a:rPr lang="en-GB" dirty="0"/>
              <a:t>: Romanus IV himself taken </a:t>
            </a:r>
            <a:br>
              <a:rPr lang="en-GB" dirty="0"/>
            </a:br>
            <a:r>
              <a:rPr lang="en-GB" dirty="0"/>
              <a:t>prisoner: conversation between the two rulers: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Alp </a:t>
            </a:r>
            <a:r>
              <a:rPr lang="en-GB" i="1" dirty="0" err="1"/>
              <a:t>Arslan</a:t>
            </a:r>
            <a:r>
              <a:rPr lang="en-GB" dirty="0"/>
              <a:t>: “What would you do if I was brought before you as a prisoner?”</a:t>
            </a:r>
            <a:br>
              <a:rPr lang="en-GB" dirty="0"/>
            </a:br>
            <a:r>
              <a:rPr lang="en-GB" i="1" dirty="0"/>
              <a:t>Romanus</a:t>
            </a:r>
            <a:r>
              <a:rPr lang="en-GB" dirty="0"/>
              <a:t>: “Perhaps I’d kill you, or exhibit you in the streets of Constantinople.”</a:t>
            </a:r>
            <a:br>
              <a:rPr lang="en-GB" dirty="0"/>
            </a:br>
            <a:r>
              <a:rPr lang="en-GB" i="1" dirty="0"/>
              <a:t>Alp </a:t>
            </a:r>
            <a:r>
              <a:rPr lang="en-GB" i="1" dirty="0" err="1"/>
              <a:t>Arslan</a:t>
            </a:r>
            <a:r>
              <a:rPr lang="en-GB" dirty="0"/>
              <a:t>: “My punishment is far heavier. I forgive you, and set you free.”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sudden and radical collapse of the Empire as the hegemonic power in </a:t>
            </a:r>
            <a:br>
              <a:rPr lang="en-GB" dirty="0"/>
            </a:br>
            <a:r>
              <a:rPr lang="en-GB" dirty="0"/>
              <a:t>the Near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Pressed by Normans and Turks, Empire reducing to little more than </a:t>
            </a:r>
            <a:br>
              <a:rPr lang="en-GB" dirty="0"/>
            </a:br>
            <a:r>
              <a:rPr lang="en-GB" dirty="0"/>
              <a:t>Constantinople and Greece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484" y="0"/>
            <a:ext cx="8895156" cy="66071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The Turks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13" y="3030202"/>
            <a:ext cx="3200725" cy="3307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19713" y="6443932"/>
            <a:ext cx="3200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Alp </a:t>
            </a:r>
            <a:r>
              <a:rPr lang="en-GB" sz="1400" dirty="0" err="1"/>
              <a:t>Arslan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7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72500" y="247887"/>
            <a:ext cx="36195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dirty="0"/>
              <a:t>The Byzantine Empire, c.1071 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7219"/>
            <a:ext cx="12187871" cy="56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6164</TotalTime>
  <Words>1247</Words>
  <Application>Microsoft Macintosh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Georgia</vt:lpstr>
      <vt:lpstr>Brushed Metal 16x9</vt:lpstr>
      <vt:lpstr>Andronicus Comnenus: The Byzantine Trump</vt:lpstr>
      <vt:lpstr>PowerPoint Presentation</vt:lpstr>
      <vt:lpstr>PowerPoint Presentation</vt:lpstr>
      <vt:lpstr>The Byzantine Recovery </vt:lpstr>
      <vt:lpstr>PowerPoint Presentation</vt:lpstr>
      <vt:lpstr>1025: Secure at Last</vt:lpstr>
      <vt:lpstr>Internal Decay </vt:lpstr>
      <vt:lpstr>The Turks</vt:lpstr>
      <vt:lpstr>PowerPoint Presentation</vt:lpstr>
      <vt:lpstr>The Comnenian Restoration</vt:lpstr>
      <vt:lpstr>PowerPoint Presentation</vt:lpstr>
      <vt:lpstr>PowerPoint Presentation</vt:lpstr>
      <vt:lpstr>PowerPoint Presentation</vt:lpstr>
      <vt:lpstr>PowerPoint Presentation</vt:lpstr>
      <vt:lpstr>Andronicus</vt:lpstr>
      <vt:lpstr>The Die is Cast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</dc:title>
  <dc:creator>Sean Gabb</dc:creator>
  <cp:lastModifiedBy>Stephan Kinsella</cp:lastModifiedBy>
  <cp:revision>239</cp:revision>
  <dcterms:created xsi:type="dcterms:W3CDTF">2020-09-07T09:21:30Z</dcterms:created>
  <dcterms:modified xsi:type="dcterms:W3CDTF">2022-10-04T14:56:12Z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